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4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56" r:id="rId8"/>
    <p:sldMasterId id="2147483768" r:id="rId9"/>
    <p:sldMasterId id="2147483780" r:id="rId10"/>
    <p:sldMasterId id="2147483792" r:id="rId11"/>
    <p:sldMasterId id="2147483804" r:id="rId12"/>
    <p:sldMasterId id="2147483816" r:id="rId13"/>
  </p:sldMasterIdLst>
  <p:notesMasterIdLst>
    <p:notesMasterId r:id="rId34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71" r:id="rId22"/>
    <p:sldId id="264" r:id="rId23"/>
    <p:sldId id="265" r:id="rId24"/>
    <p:sldId id="266" r:id="rId25"/>
    <p:sldId id="272" r:id="rId26"/>
    <p:sldId id="274" r:id="rId27"/>
    <p:sldId id="273" r:id="rId28"/>
    <p:sldId id="267" r:id="rId29"/>
    <p:sldId id="275" r:id="rId30"/>
    <p:sldId id="268" r:id="rId31"/>
    <p:sldId id="269" r:id="rId32"/>
    <p:sldId id="276" r:id="rId33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A60CD5-BCD3-4FB8-A02A-7991FF614DF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60CD5-BCD3-4FB8-A02A-7991FF614DFE}" type="slidenum">
              <a:rPr lang="en-AU" smtClean="0"/>
              <a:pPr/>
              <a:t>19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9.gif"/><Relationship Id="rId4" Type="http://schemas.openxmlformats.org/officeDocument/2006/relationships/image" Target="../media/image7.gi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Cardinal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3028950" cy="231298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4BA39EF-9A06-4E04-9F3F-04087822A383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2686050"/>
          </a:xfrm>
        </p:spPr>
        <p:txBody>
          <a:bodyPr/>
          <a:lstStyle>
            <a:lvl1pPr algn="l">
              <a:defRPr sz="66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962400"/>
            <a:ext cx="6400800" cy="1905000"/>
          </a:xfrm>
        </p:spPr>
        <p:txBody>
          <a:bodyPr/>
          <a:lstStyle>
            <a:lvl1pPr marL="0" indent="0">
              <a:buFontTx/>
              <a:buNone/>
              <a:defRPr sz="3200" b="1"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 b="1"/>
            </a:lvl1pPr>
          </a:lstStyle>
          <a:p>
            <a:fld id="{04BA39EF-9A06-4E04-9F3F-04087822A383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l">
              <a:defRPr sz="1000" b="1"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l">
              <a:defRPr sz="1000" b="1"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rgbClr val="006666"/>
            </a:gs>
            <a:gs pos="100000">
              <a:srgbClr val="006666">
                <a:gamma/>
                <a:tint val="0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29200" y="0"/>
            <a:ext cx="4114800" cy="4495800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/>
          <a:lstStyle>
            <a:lvl1pPr algn="l">
              <a:defRPr sz="6600">
                <a:solidFill>
                  <a:schemeClr val="bg1"/>
                </a:solidFill>
                <a:latin typeface="Adventure" pitchFamily="82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pic>
        <p:nvPicPr>
          <p:cNvPr id="3079" name="Picture 7" descr="BA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29200" cy="5211763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4495800"/>
            <a:ext cx="4114800" cy="2362200"/>
          </a:xfrm>
          <a:solidFill>
            <a:schemeClr val="tx1"/>
          </a:solidFill>
        </p:spPr>
        <p:txBody>
          <a:bodyPr/>
          <a:lstStyle>
            <a:lvl1pPr marL="0" indent="0" algn="r">
              <a:buFontTx/>
              <a:buNone/>
              <a:defRPr sz="2800">
                <a:solidFill>
                  <a:schemeClr val="bg1"/>
                </a:solidFill>
                <a:latin typeface="Adventure" pitchFamily="82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dventure" pitchFamily="82" charset="0"/>
              </a:defRPr>
            </a:lvl1pPr>
          </a:lstStyle>
          <a:p>
            <a:fld id="{04BA39EF-9A06-4E04-9F3F-04087822A383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dventure" pitchFamily="82" charset="0"/>
              </a:defRPr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dventure" pitchFamily="82" charset="0"/>
              </a:defRPr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2686050"/>
          </a:xfrm>
        </p:spPr>
        <p:txBody>
          <a:bodyPr/>
          <a:lstStyle>
            <a:lvl1pPr algn="l">
              <a:defRPr sz="66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962400"/>
            <a:ext cx="6400800" cy="1905000"/>
          </a:xfrm>
        </p:spPr>
        <p:txBody>
          <a:bodyPr/>
          <a:lstStyle>
            <a:lvl1pPr marL="0" indent="0">
              <a:buFontTx/>
              <a:buNone/>
              <a:defRPr sz="3200" b="1"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 b="1"/>
            </a:lvl1pPr>
          </a:lstStyle>
          <a:p>
            <a:fld id="{04BA39EF-9A06-4E04-9F3F-04087822A383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l">
              <a:defRPr sz="1000" b="1"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l">
              <a:defRPr sz="1000" b="1"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AWY001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352800"/>
          </a:xfrm>
          <a:prstGeom prst="rect">
            <a:avLst/>
          </a:prstGeom>
          <a:noFill/>
        </p:spPr>
      </p:pic>
      <p:sp>
        <p:nvSpPr>
          <p:cNvPr id="3085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0" y="4267200"/>
            <a:ext cx="91440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6019800"/>
            <a:ext cx="9144000" cy="8382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68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Sports 1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343400"/>
            <a:ext cx="9144000" cy="11652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562600"/>
            <a:ext cx="9144000" cy="533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AWY001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352800"/>
          </a:xfrm>
          <a:prstGeom prst="rect">
            <a:avLst/>
          </a:prstGeom>
          <a:noFill/>
        </p:spPr>
      </p:pic>
      <p:sp>
        <p:nvSpPr>
          <p:cNvPr id="3085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0" y="4267200"/>
            <a:ext cx="91440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0" y="6019800"/>
            <a:ext cx="9144000" cy="8382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68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QGO5000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62675" y="0"/>
            <a:ext cx="2981325" cy="2981325"/>
          </a:xfrm>
          <a:prstGeom prst="rect">
            <a:avLst/>
          </a:prstGeom>
          <a:noFill/>
        </p:spPr>
      </p:pic>
      <p:pic>
        <p:nvPicPr>
          <p:cNvPr id="3081" name="Picture 9" descr="QGO500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981325" cy="2981325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0"/>
            <a:ext cx="4572000" cy="3962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9400" y="4343400"/>
            <a:ext cx="3352800" cy="1600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3080" name="Picture 8" descr="QGO5000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76675"/>
            <a:ext cx="2981325" cy="2981325"/>
          </a:xfrm>
          <a:prstGeom prst="rect">
            <a:avLst/>
          </a:prstGeom>
          <a:noFill/>
        </p:spPr>
      </p:pic>
      <p:pic>
        <p:nvPicPr>
          <p:cNvPr id="3083" name="Picture 11" descr="QGO5000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62675" y="3876675"/>
            <a:ext cx="2981325" cy="29813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F7E9C-BD87-4E49-AD93-A3A5ABBC683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3750F-607E-4EE3-9262-5DAF277662B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39605-C54B-42EE-B6F4-DD82698B751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EB25E-6405-4BA0-921F-913B7F7DA1A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A81A5-4883-4CEA-B015-3E7937475D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F0AD3A-2FAB-423F-BB4F-461B000C9C2A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2C246-4DEE-454A-B192-00004BB7627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1EE11-78DD-4520-BEBF-5B369A86B34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AB05B-462B-4839-B252-32E08C220DE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219B41-0F23-4FF7-A8CE-CC52AC8BB040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44A5-B75F-4C8C-A0E5-DA750BA26C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451C2-237D-4790-A23A-13AFAC1940B7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AAAF3-D421-45C7-BBBE-5D57361CCE0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ABFB83-5666-4BCA-81F7-0B0A18E2AF36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4A26A-615C-49A1-9192-532369BE88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94125C-28B5-4C13-BAAD-4D30A96E892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AF9F7-063D-41EF-851F-C87CE24F225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C37AA-D22A-42F5-98AC-7A283F4F6A3F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E705B-377A-4E43-B8C2-DA6CB5F564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gif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6.gif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9.gif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8.gif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7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+mn-lt"/>
              </a:defRPr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35" name="Picture 11" descr="Cardinal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43800" y="5029200"/>
            <a:ext cx="1047750" cy="8001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alatino Linotype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alatino Linotype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alatino Linotype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alatino Linotype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alatino Linotyp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alatino Linotyp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alatino Linotyp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3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–"/>
        <a:defRPr sz="32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8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–"/>
        <a:defRPr sz="24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6666"/>
            </a:gs>
            <a:gs pos="100000">
              <a:srgbClr val="006666">
                <a:gamma/>
                <a:tint val="0"/>
                <a:invGamma/>
              </a:srgb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31" name="Picture 7" descr="LA01638A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206875"/>
            <a:ext cx="1958975" cy="26511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Sports 13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B6648-7D03-468F-B977-E96FE098B546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878B5-3E57-4BB1-88F1-F308BA2DB2E9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5D1E7-B627-4FC8-AAC0-2F8AC5157807}" type="datetimeFigureOut">
              <a:rPr lang="en-US" smtClean="0"/>
              <a:pPr/>
              <a:t>2/26/2009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3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–"/>
        <a:defRPr sz="32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8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–"/>
        <a:defRPr sz="24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 sz="2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66"/>
                </a:solidFill>
              </a:defRPr>
            </a:lvl1pPr>
          </a:lstStyle>
          <a:p>
            <a:fld id="{03D268EE-966F-4745-9D3D-39DBC196CDD2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66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fld id="{4D34D04C-FB3F-4A3C-89CF-306960885175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31" name="Picture 7" descr="QGO5000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24000" cy="1524000"/>
          </a:xfrm>
          <a:prstGeom prst="rect">
            <a:avLst/>
          </a:prstGeom>
          <a:noFill/>
        </p:spPr>
      </p:pic>
      <p:pic>
        <p:nvPicPr>
          <p:cNvPr id="1032" name="Picture 8" descr="QGO50007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410200"/>
            <a:ext cx="1447800" cy="1447800"/>
          </a:xfrm>
          <a:prstGeom prst="rect">
            <a:avLst/>
          </a:prstGeom>
          <a:noFill/>
        </p:spPr>
      </p:pic>
      <p:pic>
        <p:nvPicPr>
          <p:cNvPr id="1033" name="Picture 9" descr="QGO50003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0"/>
            <a:ext cx="1371600" cy="1371600"/>
          </a:xfrm>
          <a:prstGeom prst="rect">
            <a:avLst/>
          </a:prstGeom>
          <a:noFill/>
        </p:spPr>
      </p:pic>
      <p:pic>
        <p:nvPicPr>
          <p:cNvPr id="1034" name="Picture 10" descr="QGO50001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5486400"/>
            <a:ext cx="1371600" cy="1371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66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Articulations.ppt" TargetMode="External"/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uscle%20System.ppt" TargetMode="External"/><Relationship Id="rId2" Type="http://schemas.openxmlformats.org/officeDocument/2006/relationships/hyperlink" Target="Muscles.ppt" TargetMode="External"/><Relationship Id="rId1" Type="http://schemas.openxmlformats.org/officeDocument/2006/relationships/slideLayout" Target="../slideLayouts/slideLayout9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Reflexes.ppt" TargetMode="Externa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uman_Strength.ppt" TargetMode="External"/><Relationship Id="rId1" Type="http://schemas.openxmlformats.org/officeDocument/2006/relationships/slideLayout" Target="../slideLayouts/slideLayout1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Chronic_adaptations_to_training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nO.%201%20jeopardy%20REVISION%20GAME.ppt" TargetMode="External"/><Relationship Id="rId1" Type="http://schemas.openxmlformats.org/officeDocument/2006/relationships/slideLayout" Target="../slideLayouts/slideLayout1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TNESS%20COMPONENTS%20AND%20TESTING.pptx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ANATOMICAL%20MOVEMENTS.pptx" TargetMode="Externa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skeletal.ppt" TargetMode="External"/><Relationship Id="rId2" Type="http://schemas.openxmlformats.org/officeDocument/2006/relationships/hyperlink" Target="BoneTissue.ppt" TargetMode="External"/><Relationship Id="rId1" Type="http://schemas.openxmlformats.org/officeDocument/2006/relationships/slideLayout" Target="../slideLayouts/slideLayout35.xml"/><Relationship Id="rId4" Type="http://schemas.openxmlformats.org/officeDocument/2006/relationships/hyperlink" Target="Skeletal%20system/Identification%20of%20Bones.docx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dirty="0" smtClean="0"/>
              <a:t>Fitness Sports Science</a:t>
            </a:r>
            <a:endParaRPr lang="en-AU" sz="54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AU" sz="3600" b="1" dirty="0" smtClean="0"/>
              <a:t>SRFFIT005B </a:t>
            </a:r>
          </a:p>
          <a:p>
            <a:pPr algn="ctr"/>
            <a:r>
              <a:rPr lang="en-US" sz="3600" dirty="0" smtClean="0"/>
              <a:t>Element One</a:t>
            </a:r>
            <a:endParaRPr 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Articulations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rId2" action="ppaction://hlinkpres?slideindex=1&amp;slidetitle="/>
              </a:rPr>
              <a:t>Articulations.ppt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10336"/>
            <a:ext cx="2133600" cy="476250"/>
          </a:xfrm>
        </p:spPr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Muscular System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rId2" action="ppaction://hlinkpres?slideindex=1&amp;slidetitle="/>
              </a:rPr>
              <a:t>Muscles.ppt</a:t>
            </a:r>
            <a:endParaRPr lang="en-AU" dirty="0" smtClean="0"/>
          </a:p>
          <a:p>
            <a:r>
              <a:rPr lang="en-AU" dirty="0" smtClean="0">
                <a:hlinkClick r:id="rId3" action="ppaction://hlinkpres?slideindex=1&amp;slidetitle="/>
              </a:rPr>
              <a:t>Muscle </a:t>
            </a:r>
            <a:r>
              <a:rPr lang="en-AU" dirty="0" err="1" smtClean="0">
                <a:hlinkClick r:id="rId3" action="ppaction://hlinkpres?slideindex=1&amp;slidetitle="/>
              </a:rPr>
              <a:t>System.ppt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Nervous Control of Skeletal Muscle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dirty="0" smtClean="0"/>
              <a:t>Three types of muscles</a:t>
            </a:r>
          </a:p>
          <a:p>
            <a:r>
              <a:rPr lang="en-AU" dirty="0" smtClean="0"/>
              <a:t>Smooth muscle: internal actions such as peristalsis and blood flow.</a:t>
            </a:r>
          </a:p>
          <a:p>
            <a:r>
              <a:rPr lang="en-AU" dirty="0" smtClean="0"/>
              <a:t>Cardiac muscle: pumping blood.</a:t>
            </a:r>
          </a:p>
          <a:p>
            <a:r>
              <a:rPr lang="en-AU" dirty="0" smtClean="0"/>
              <a:t>Skeletal muscle: moving bones.</a:t>
            </a:r>
          </a:p>
          <a:p>
            <a:pPr>
              <a:buNone/>
            </a:pPr>
            <a:r>
              <a:rPr lang="en-AU" dirty="0" smtClean="0"/>
              <a:t>A motor unit consists of a motor neuron and the</a:t>
            </a:r>
          </a:p>
          <a:p>
            <a:pPr>
              <a:buNone/>
            </a:pPr>
            <a:r>
              <a:rPr lang="en-AU" dirty="0" smtClean="0"/>
              <a:t>muscle </a:t>
            </a:r>
            <a:r>
              <a:rPr lang="en-AU" dirty="0" err="1" smtClean="0"/>
              <a:t>fibers</a:t>
            </a:r>
            <a:r>
              <a:rPr lang="en-AU" dirty="0" smtClean="0"/>
              <a:t> that it innervates.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Motor Units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13</a:t>
            </a:fld>
            <a:endParaRPr lang="en-AU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608405" y="34745"/>
            <a:ext cx="3998628" cy="6643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Motor Units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 smtClean="0"/>
              <a:t>Each muscle is innervated by a pool of motor neurons, which typically contains a mixture of motor unit types, although in different proportions depending on the typical use of that muscle. </a:t>
            </a:r>
          </a:p>
          <a:p>
            <a:r>
              <a:rPr lang="en-AU" dirty="0" smtClean="0"/>
              <a:t>An orderly sequence of motor neuron activation within a pool leads to activation of units producing the smallest amount of force before those producing larger amounts of force. </a:t>
            </a:r>
          </a:p>
          <a:p>
            <a:r>
              <a:rPr lang="en-AU" dirty="0" smtClean="0"/>
              <a:t>This sequence, known as a size principle, results from passive electrical properties of motor neurons and their synaptic inputs. </a:t>
            </a:r>
          </a:p>
          <a:p>
            <a:r>
              <a:rPr lang="en-AU" dirty="0" smtClean="0"/>
              <a:t>Alternative recruitment sequences can occur when synaptic inputs have a specialized distribution among motor neurons that overrides the contribution of the passive electrical properties of motor neurons.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15</a:t>
            </a:fld>
            <a:endParaRPr lang="en-AU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750199" y="-107180"/>
            <a:ext cx="6143666" cy="6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AU" sz="3600" dirty="0" smtClean="0"/>
              <a:t>Neural Feedback</a:t>
            </a:r>
            <a:endParaRPr lang="en-AU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16</a:t>
            </a:fld>
            <a:endParaRPr lang="en-AU"/>
          </a:p>
        </p:txBody>
      </p:sp>
      <p:pic>
        <p:nvPicPr>
          <p:cNvPr id="1026" name="Picture 2" descr="C:\Users\HP\Desktop\ACHPER\Year 12 Sport and Rec\Bundle 1\2009 FITNESS BUNDLE\SRFFIT005B Basic Exercise Science\Element One\Neuromuscular\ReflexArc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571480"/>
            <a:ext cx="5067896" cy="3857652"/>
          </a:xfrm>
          <a:prstGeom prst="rect">
            <a:avLst/>
          </a:prstGeom>
          <a:noFill/>
        </p:spPr>
      </p:pic>
      <p:pic>
        <p:nvPicPr>
          <p:cNvPr id="1027" name="Picture 3" descr="C:\Users\HP\Desktop\ACHPER\Year 12 Sport and Rec\Bundle 1\2009 FITNESS BUNDLE\SRFFIT005B Basic Exercise Science\Element One\Neuromuscular\Reflex_ar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1500" y="4572008"/>
            <a:ext cx="4862500" cy="203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Neural Feedback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rId2" action="ppaction://hlinkpres?slideindex=1&amp;slidetitle="/>
              </a:rPr>
              <a:t>Reflexes.ppt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17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Relationship between muscle size and strength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rId2" action="ppaction://hlinkpres?slideindex=1&amp;slidetitle="/>
              </a:rPr>
              <a:t>Human_Strength.ppt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18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Muscle structural adaptations as a result of fitness training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rId3" action="ppaction://hlinkpres?slideindex=1&amp;slidetitle="/>
              </a:rPr>
              <a:t>Chronic_adaptations_to_training.ppt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19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Competency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SRFFIT005B </a:t>
            </a:r>
          </a:p>
          <a:p>
            <a:pPr lvl="1"/>
            <a:r>
              <a:rPr lang="en-AU" b="1" dirty="0" smtClean="0"/>
              <a:t>APPLY BASIC EXERCISE SCIENCE TO EXERCISE INSTRUCTION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1F3D-1EDF-4900-AA9A-67D16B6AE52E}" type="datetime1">
              <a:rPr lang="en-AU"/>
              <a:pPr/>
              <a:t>26/02/2009</a:t>
            </a:fld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F4B8B-2562-48F0-9904-C610F84085BA}" type="slidenum">
              <a:rPr lang="en-AU"/>
              <a:pPr/>
              <a:t>2</a:t>
            </a:fld>
            <a:endParaRPr lang="en-A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rId2" action="ppaction://hlinkpres?slideindex=1&amp;slidetitle="/>
              </a:rPr>
              <a:t>nO</a:t>
            </a:r>
            <a:r>
              <a:rPr lang="en-AU" dirty="0" smtClean="0">
                <a:hlinkClick r:id="rId2" action="ppaction://hlinkpres?slideindex=1&amp;slidetitle="/>
              </a:rPr>
              <a:t>. 1 jeopardy REVISION </a:t>
            </a:r>
            <a:r>
              <a:rPr lang="en-AU" dirty="0" err="1" smtClean="0">
                <a:hlinkClick r:id="rId2" action="ppaction://hlinkpres?slideindex=1&amp;slidetitle="/>
              </a:rPr>
              <a:t>GAME.ppt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20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APPLY BASIC EXERCISE SCIENCE TO EXERCISE INSTRUCTION SRFFIT005B</a:t>
            </a:r>
            <a:br>
              <a:rPr lang="en-AU" b="1" dirty="0" smtClean="0"/>
            </a:br>
            <a:r>
              <a:rPr lang="en-AU" b="1" dirty="0" smtClean="0"/>
              <a:t>ELEMENTS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b="1" dirty="0" smtClean="0">
                <a:solidFill>
                  <a:srgbClr val="FF0000"/>
                </a:solidFill>
              </a:rPr>
              <a:t>1  Use anatomical terminology and descriptions of the musculoskeletal structure of the body when instructing clients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AU" b="1" dirty="0" smtClean="0"/>
              <a:t>2  Relate the functioning of the cardio–respiratory system to exercise instruction</a:t>
            </a:r>
            <a:endParaRPr lang="en-AU" dirty="0" smtClean="0"/>
          </a:p>
          <a:p>
            <a:pPr>
              <a:buNone/>
            </a:pPr>
            <a:r>
              <a:rPr lang="en-AU" b="1" dirty="0" smtClean="0"/>
              <a:t>3  Apply a knowledge of the body’s energy systems to exercise instruction</a:t>
            </a:r>
            <a:endParaRPr lang="en-AU" dirty="0" smtClean="0"/>
          </a:p>
          <a:p>
            <a:pPr>
              <a:buNone/>
            </a:pPr>
            <a:r>
              <a:rPr lang="en-AU" b="1" dirty="0" smtClean="0"/>
              <a:t>4  Use a knowledge of the lever systems of the human body and resistance equipment to set safe and effective exercise intensities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29684" cy="1143000"/>
          </a:xfrm>
        </p:spPr>
        <p:txBody>
          <a:bodyPr>
            <a:normAutofit fontScale="90000"/>
          </a:bodyPr>
          <a:lstStyle/>
          <a:p>
            <a:r>
              <a:rPr lang="en-AU" sz="3100" b="1" dirty="0" smtClean="0">
                <a:solidFill>
                  <a:srgbClr val="FF0000"/>
                </a:solidFill>
              </a:rPr>
              <a:t>1  Use anatomical terminology and descriptions of the musculoskeletal structure of the body when instructing clients</a:t>
            </a:r>
            <a:r>
              <a:rPr lang="en-AU" sz="3100" b="1" dirty="0" smtClean="0"/>
              <a:t/>
            </a:r>
            <a:br>
              <a:rPr lang="en-AU" sz="3100" b="1" dirty="0" smtClean="0"/>
            </a:br>
            <a:r>
              <a:rPr lang="en-AU" sz="3100" b="1" dirty="0" smtClean="0">
                <a:solidFill>
                  <a:schemeClr val="accent1"/>
                </a:solidFill>
              </a:rPr>
              <a:t>Performance Criteria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5114948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Apply the </a:t>
            </a:r>
            <a:r>
              <a:rPr lang="en-AU" b="1" i="1" dirty="0" smtClean="0"/>
              <a:t>components of fitness</a:t>
            </a:r>
            <a:r>
              <a:rPr lang="en-AU" dirty="0" smtClean="0"/>
              <a:t> and the function of the body systems to common fitness activities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Use </a:t>
            </a:r>
            <a:r>
              <a:rPr lang="en-AU" b="1" i="1" dirty="0" smtClean="0"/>
              <a:t>anatomical terminology</a:t>
            </a:r>
            <a:r>
              <a:rPr lang="en-AU" dirty="0" smtClean="0"/>
              <a:t>  and describe and demonstrate movements of the body to clients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Relate the location and function of the </a:t>
            </a:r>
            <a:r>
              <a:rPr lang="en-AU" b="1" i="1" dirty="0" smtClean="0"/>
              <a:t>major bones</a:t>
            </a:r>
            <a:r>
              <a:rPr lang="en-AU" dirty="0" smtClean="0"/>
              <a:t> of the upper and lower extremities and axial skeleton to movement when instructing clients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Relate the structure and function of the </a:t>
            </a:r>
            <a:r>
              <a:rPr lang="en-AU" b="1" i="1" dirty="0" smtClean="0"/>
              <a:t>major joints</a:t>
            </a:r>
            <a:r>
              <a:rPr lang="en-AU" dirty="0" smtClean="0"/>
              <a:t> of the body to exercise to movement when instructing clients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Relate the gross structure of skeletal muscle and its relationship to movement to movements when instructing clients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AU" dirty="0" smtClean="0"/>
              <a:t>Relate </a:t>
            </a:r>
            <a:r>
              <a:rPr lang="en-AU" b="1" i="1" dirty="0" smtClean="0"/>
              <a:t>major muscles</a:t>
            </a:r>
            <a:r>
              <a:rPr lang="en-AU" dirty="0" smtClean="0"/>
              <a:t> and their prime moving movements at major </a:t>
            </a:r>
            <a:r>
              <a:rPr lang="en-AU" b="1" i="1" dirty="0" smtClean="0"/>
              <a:t>joints</a:t>
            </a:r>
            <a:r>
              <a:rPr lang="en-AU" dirty="0" smtClean="0"/>
              <a:t> in the body to movement when instructing clients.</a:t>
            </a:r>
          </a:p>
          <a:p>
            <a:pPr marL="514350" lvl="0" indent="-514350">
              <a:buNone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Autofit/>
          </a:bodyPr>
          <a:lstStyle/>
          <a:p>
            <a:r>
              <a:rPr lang="en-AU" sz="2800" b="1" dirty="0" smtClean="0">
                <a:solidFill>
                  <a:srgbClr val="FF0000"/>
                </a:solidFill>
              </a:rPr>
              <a:t>1  Use anatomical terminology and descriptions of the musculoskeletal structure of the body when instructing clients</a:t>
            </a:r>
            <a:br>
              <a:rPr lang="en-AU" sz="2800" b="1" dirty="0" smtClean="0">
                <a:solidFill>
                  <a:srgbClr val="FF0000"/>
                </a:solidFill>
              </a:rPr>
            </a:br>
            <a:r>
              <a:rPr lang="en-AU" sz="2800" b="1" dirty="0" smtClean="0">
                <a:solidFill>
                  <a:schemeClr val="accent1"/>
                </a:solidFill>
              </a:rPr>
              <a:t>Performance Criteria</a:t>
            </a:r>
            <a:endParaRPr lang="en-AU" sz="2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643182"/>
            <a:ext cx="8229600" cy="4525963"/>
          </a:xfrm>
        </p:spPr>
        <p:txBody>
          <a:bodyPr>
            <a:normAutofit/>
          </a:bodyPr>
          <a:lstStyle/>
          <a:p>
            <a:pPr marL="514350" lvl="0" indent="-514350">
              <a:buAutoNum type="arabicPeriod" startAt="7"/>
            </a:pPr>
            <a:r>
              <a:rPr lang="en-AU" sz="2200" dirty="0" smtClean="0"/>
              <a:t>Relate the neural control of skeletal muscle contraction to movement when instructing clients</a:t>
            </a:r>
          </a:p>
          <a:p>
            <a:pPr marL="514350" lvl="0" indent="-514350">
              <a:buAutoNum type="arabicPeriod" startAt="7"/>
            </a:pPr>
            <a:r>
              <a:rPr lang="en-AU" sz="2200" dirty="0" smtClean="0"/>
              <a:t>Relate basic types of </a:t>
            </a:r>
            <a:r>
              <a:rPr lang="en-AU" sz="2200" b="1" i="1" dirty="0" smtClean="0"/>
              <a:t>neural feedback</a:t>
            </a:r>
            <a:r>
              <a:rPr lang="en-AU" sz="2200" dirty="0" smtClean="0"/>
              <a:t> involved in the coordination of movement to movement when instructing client.</a:t>
            </a:r>
          </a:p>
          <a:p>
            <a:pPr marL="514350" lvl="0" indent="-514350">
              <a:buAutoNum type="arabicPeriod" startAt="7"/>
            </a:pPr>
            <a:r>
              <a:rPr lang="en-AU" sz="2200" dirty="0" smtClean="0"/>
              <a:t>Measure and relate the relationship between muscle size and strength to movement when instructing clients.</a:t>
            </a:r>
          </a:p>
          <a:p>
            <a:pPr marL="514350" lvl="0" indent="-514350">
              <a:buAutoNum type="arabicPeriod" startAt="7"/>
            </a:pPr>
            <a:r>
              <a:rPr lang="en-AU" sz="2200" dirty="0" smtClean="0"/>
              <a:t>Explain the basic structural adaptations to musculoskeletal tissue that occur as a result of fitness training to clients</a:t>
            </a:r>
          </a:p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Components of Fitness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hlinkClick r:id="rId2" action="ppaction://hlinkpres?slideindex=1&amp;slidetitle="/>
              </a:rPr>
              <a:t>FITNESS COMPONENTS AND </a:t>
            </a:r>
            <a:r>
              <a:rPr lang="en-AU" dirty="0" err="1" smtClean="0">
                <a:solidFill>
                  <a:srgbClr val="FF0000"/>
                </a:solidFill>
                <a:hlinkClick r:id="rId2" action="ppaction://hlinkpres?slideindex=1&amp;slidetitle="/>
              </a:rPr>
              <a:t>TESTING.pptx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Anatomical Terminology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pres?slideindex=1&amp;slidetitle="/>
              </a:rPr>
              <a:t>ANATOMICAL </a:t>
            </a:r>
            <a:r>
              <a:rPr lang="en-AU" dirty="0" err="1" smtClean="0">
                <a:hlinkClick r:id="rId2" action="ppaction://hlinkpres?slideindex=1&amp;slidetitle="/>
              </a:rPr>
              <a:t>MOVEMENTS.pptx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000" dirty="0" smtClean="0">
                <a:solidFill>
                  <a:srgbClr val="FF0000"/>
                </a:solidFill>
              </a:rPr>
              <a:t>Skeletal System</a:t>
            </a:r>
            <a:endParaRPr lang="en-AU" sz="6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rId2" action="ppaction://hlinkpres?slideindex=1&amp;slidetitle="/>
              </a:rPr>
              <a:t>BoneTissue.ppt</a:t>
            </a:r>
            <a:endParaRPr lang="en-AU" dirty="0" smtClean="0"/>
          </a:p>
          <a:p>
            <a:r>
              <a:rPr lang="en-AU" dirty="0" err="1" smtClean="0">
                <a:hlinkClick r:id="rId3" action="ppaction://hlinkpres?slideindex=1&amp;slidetitle="/>
              </a:rPr>
              <a:t>skeletal.ppt</a:t>
            </a:r>
            <a:endParaRPr lang="en-AU" dirty="0" smtClean="0"/>
          </a:p>
          <a:p>
            <a:r>
              <a:rPr lang="en-AU" dirty="0" smtClean="0">
                <a:hlinkClick r:id="rId4" action="ppaction://hlinkfile"/>
              </a:rPr>
              <a:t>Skeletal system\Identification of </a:t>
            </a:r>
            <a:r>
              <a:rPr lang="en-AU" dirty="0" err="1" smtClean="0">
                <a:hlinkClick r:id="rId4" action="ppaction://hlinkfile"/>
              </a:rPr>
              <a:t>Bones.docx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26/02/2009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9</a:t>
            </a:fld>
            <a:endParaRPr lang="en-AU"/>
          </a:p>
        </p:txBody>
      </p:sp>
      <p:pic>
        <p:nvPicPr>
          <p:cNvPr id="1026" name="Picture 2" descr="C:\Users\HP\Desktop\ACHPER\Year 12 Sport and Rec\Bundle 1\2009 FITNESS BUNDLE\SRFFIT005B Basic Exercise Science\Element One\Skeletal system\skeletalsyste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1508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Animated_Butterfly_Background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each9">
  <a:themeElements>
    <a:clrScheme name="Beach9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ach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ch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each5">
  <a:themeElements>
    <a:clrScheme name="Beach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ach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ch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Pencil sharp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hysical Education">
  <a:themeElements>
    <a:clrScheme name="Physical Educatio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hysical Educ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hysical Educatio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ical Educ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ical Educatio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ical Educatio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ical Educ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ical Educ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ical Educ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ndurance">
  <a:themeElements>
    <a:clrScheme name="Enduran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uran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uran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aseball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Pencil sharp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DSneakers">
  <a:themeElements>
    <a:clrScheme name="3DSneaker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DSneaker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DSneaker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DSneaker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Sneaker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Sneaker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Sneaker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Sneaker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DSneaker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201</TotalTime>
  <Words>549</Words>
  <Application>Microsoft Office PowerPoint</Application>
  <PresentationFormat>On-screen Show (4:3)</PresentationFormat>
  <Paragraphs>97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Blank</vt:lpstr>
      <vt:lpstr>Physical Education</vt:lpstr>
      <vt:lpstr>Endurance</vt:lpstr>
      <vt:lpstr>Baseballer</vt:lpstr>
      <vt:lpstr>2_Custom Design</vt:lpstr>
      <vt:lpstr>1_Custom Design</vt:lpstr>
      <vt:lpstr>Custom Design</vt:lpstr>
      <vt:lpstr>Pencil sharp</vt:lpstr>
      <vt:lpstr>3DSneakers</vt:lpstr>
      <vt:lpstr>Animated_Butterfly_Background</vt:lpstr>
      <vt:lpstr>Beach9</vt:lpstr>
      <vt:lpstr>Beach5</vt:lpstr>
      <vt:lpstr>1_Pencil sharp</vt:lpstr>
      <vt:lpstr>Fitness Sports Science</vt:lpstr>
      <vt:lpstr>Competency</vt:lpstr>
      <vt:lpstr>APPLY BASIC EXERCISE SCIENCE TO EXERCISE INSTRUCTION SRFFIT005B ELEMENTS</vt:lpstr>
      <vt:lpstr>1  Use anatomical terminology and descriptions of the musculoskeletal structure of the body when instructing clients Performance Criteria</vt:lpstr>
      <vt:lpstr>1  Use anatomical terminology and descriptions of the musculoskeletal structure of the body when instructing clients Performance Criteria</vt:lpstr>
      <vt:lpstr>Components of Fitness</vt:lpstr>
      <vt:lpstr>Anatomical Terminology</vt:lpstr>
      <vt:lpstr>Skeletal System</vt:lpstr>
      <vt:lpstr>Slide 9</vt:lpstr>
      <vt:lpstr>Articulations</vt:lpstr>
      <vt:lpstr>Muscular System</vt:lpstr>
      <vt:lpstr>Nervous Control of Skeletal Muscle</vt:lpstr>
      <vt:lpstr>Motor Units</vt:lpstr>
      <vt:lpstr>Motor Units</vt:lpstr>
      <vt:lpstr>Slide 15</vt:lpstr>
      <vt:lpstr>Neural Feedback</vt:lpstr>
      <vt:lpstr>Neural Feedback</vt:lpstr>
      <vt:lpstr>Relationship between muscle size and strength </vt:lpstr>
      <vt:lpstr>Muscle structural adaptations as a result of fitness training</vt:lpstr>
      <vt:lpstr>REVIEW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Fitness</dc:title>
  <dc:creator>Lyn Clarkson</dc:creator>
  <cp:lastModifiedBy>Lyn Clarkson</cp:lastModifiedBy>
  <cp:revision>16</cp:revision>
  <dcterms:created xsi:type="dcterms:W3CDTF">2008-11-18T00:40:27Z</dcterms:created>
  <dcterms:modified xsi:type="dcterms:W3CDTF">2009-02-26T00:22:03Z</dcterms:modified>
</cp:coreProperties>
</file>